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7" r:id="rId2"/>
    <p:sldId id="258" r:id="rId3"/>
    <p:sldId id="256" r:id="rId4"/>
    <p:sldId id="259" r:id="rId5"/>
    <p:sldId id="261" r:id="rId6"/>
    <p:sldId id="264" r:id="rId7"/>
    <p:sldId id="263" r:id="rId8"/>
    <p:sldId id="265" r:id="rId9"/>
    <p:sldId id="266" r:id="rId10"/>
    <p:sldId id="262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FBFB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854"/>
    <p:restoredTop sz="96208"/>
  </p:normalViewPr>
  <p:slideViewPr>
    <p:cSldViewPr snapToGrid="0" snapToObjects="1">
      <p:cViewPr varScale="1">
        <p:scale>
          <a:sx n="124" d="100"/>
          <a:sy n="124" d="100"/>
        </p:scale>
        <p:origin x="656" y="176"/>
      </p:cViewPr>
      <p:guideLst/>
    </p:cSldViewPr>
  </p:slideViewPr>
  <p:notesTextViewPr>
    <p:cViewPr>
      <p:scale>
        <a:sx n="75" d="100"/>
        <a:sy n="7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698CC1-AF64-6C46-A410-8F1FCC00B5D8}" type="datetimeFigureOut">
              <a:rPr lang="en-US" smtClean="0"/>
              <a:t>7/12/20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A1B266-6577-214D-91D2-F60D7497D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165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A1B266-6577-214D-91D2-F60D7497DEE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544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A1B266-6577-214D-91D2-F60D7497DEE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19395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A1B266-6577-214D-91D2-F60D7497DEE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9866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A1B266-6577-214D-91D2-F60D7497DEE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1105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A1B266-6577-214D-91D2-F60D7497DEE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8526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546C74-6615-0B44-A3E9-601999E769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D92EA4-E884-AA48-B37C-2F01CC5B86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01783D-BB90-9741-A4C3-5CC9B95508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8884F-3E04-E04C-92D2-98A45EA43226}" type="datetimeFigureOut">
              <a:rPr lang="en-US" smtClean="0"/>
              <a:t>7/12/20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334A18-54D3-3F4A-A13A-C155D3A948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8664D2-8621-7043-811F-FA9AE00F6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9F38D6-DC58-554F-8A4E-D80641913E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3007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A266B4-32FF-7547-A9E2-2A673305C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BCA66B7-3808-F840-AD81-DCBB4D8F5B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6169AE-55A3-8D43-8D84-DB60E0D464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8884F-3E04-E04C-92D2-98A45EA43226}" type="datetimeFigureOut">
              <a:rPr lang="en-US" smtClean="0"/>
              <a:t>7/12/20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5317DC-C620-C447-B2DA-1A62AD7B50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0046FB-30B6-0240-B510-F5C164FF5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9F38D6-DC58-554F-8A4E-D80641913E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244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20524A9-0497-494B-9EE1-E28612BD43B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404D71-4C87-A14B-9D1B-ABC0403C93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435FA1-AA41-1947-8DF8-A1DA495580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8884F-3E04-E04C-92D2-98A45EA43226}" type="datetimeFigureOut">
              <a:rPr lang="en-US" smtClean="0"/>
              <a:t>7/12/20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EF8CC3-7E88-2D40-9C03-549DEC1611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CB778B-0502-B74F-9E8A-4C3F89473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9F38D6-DC58-554F-8A4E-D80641913E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7370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9E3D93-3A2E-C74E-A0F4-05B0321D5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80305B-DBAD-FB40-8C9A-211132352C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307141-A87A-5547-9F88-00FB2ED09F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8884F-3E04-E04C-92D2-98A45EA43226}" type="datetimeFigureOut">
              <a:rPr lang="en-US" smtClean="0"/>
              <a:t>7/12/20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3E2C94-9DCF-3B44-B21B-18F32E9C3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7ED254-4B8A-4942-8636-F8745989B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9F38D6-DC58-554F-8A4E-D80641913E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2564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41DDF-181A-A94E-BEA0-A8B1431E23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DF8926-2F6B-6E4C-872D-C49378514A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2721A8-2395-5A46-9D38-2740BA424D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8884F-3E04-E04C-92D2-98A45EA43226}" type="datetimeFigureOut">
              <a:rPr lang="en-US" smtClean="0"/>
              <a:t>7/12/20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6C23C1-5FE3-8D4F-A6C9-72A44E0CB6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F86E1A-034B-9846-9875-CCA18F7A78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9F38D6-DC58-554F-8A4E-D80641913E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2899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17E533-772E-264D-8386-C0C2166CD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D5ABD6-7119-8F48-8207-1546719B11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EFB08B-9D9F-CF4A-8F53-1C3F4A0F2F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944303-1918-F542-8B8A-714447097A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8884F-3E04-E04C-92D2-98A45EA43226}" type="datetimeFigureOut">
              <a:rPr lang="en-US" smtClean="0"/>
              <a:t>7/12/20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22B9DF-8212-8A44-9846-91F349BCA5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81585B-4397-B944-85A3-6F444F452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9F38D6-DC58-554F-8A4E-D80641913E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9216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556838-C364-154B-B7A5-DFBFF4B4D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D8D78D-60AD-A64F-8B03-4F82339297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3ED78C-741E-8A44-B816-36B7F39290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6418CD-A037-7743-AD9C-D20BB843A8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BD4B21D-EEE3-3347-B3C9-47B1BE4C5B1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479A30C-8A12-2F46-BC88-2375A1AEC1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8884F-3E04-E04C-92D2-98A45EA43226}" type="datetimeFigureOut">
              <a:rPr lang="en-US" smtClean="0"/>
              <a:t>7/12/20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BD52A29-1B2A-7F42-916B-EEA14E3857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5144421-7180-F842-B4A1-669E31F4F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9F38D6-DC58-554F-8A4E-D80641913E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7339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2A44F7-FF09-9742-AFB4-92FF555F9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31CBA9A-ECB1-A94E-925A-4C61D2E05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8884F-3E04-E04C-92D2-98A45EA43226}" type="datetimeFigureOut">
              <a:rPr lang="en-US" smtClean="0"/>
              <a:t>7/12/20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3C1572-9059-9C4F-902C-7C13EF9210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4DDECA-9292-AF4F-ABED-60C78E12B1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9F38D6-DC58-554F-8A4E-D80641913E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4512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2F526E9-8E54-724B-8F46-BEF906B4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8884F-3E04-E04C-92D2-98A45EA43226}" type="datetimeFigureOut">
              <a:rPr lang="en-US" smtClean="0"/>
              <a:t>7/12/20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0B6302F-8EEA-6F4A-A9A1-5182D396B8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D3E008-AC23-5A45-8CEA-0F36B99B83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9F38D6-DC58-554F-8A4E-D80641913E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1918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B5EF5B-1B44-2445-9605-BFF97A6431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C567C2-DD6A-5B41-8608-69FC34B87A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D5BF9B-224A-9B4D-81CF-ED0B3C2FA8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39B5A9-F7EC-8449-9427-B21955D117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8884F-3E04-E04C-92D2-98A45EA43226}" type="datetimeFigureOut">
              <a:rPr lang="en-US" smtClean="0"/>
              <a:t>7/12/20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BCF081-760F-CE42-B53C-C6AD5A19B6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60EC6C-CBCC-DF43-8BDB-CB33C42A4B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9F38D6-DC58-554F-8A4E-D80641913E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3407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468CED-FB4C-EF41-8101-DC4F73C6BD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87889BB-BAC0-5E41-B58D-BAA959E153F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6C5141-8128-4048-A7F8-189EFF85C2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AAE49E-1197-944A-9297-45A49AED9B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8884F-3E04-E04C-92D2-98A45EA43226}" type="datetimeFigureOut">
              <a:rPr lang="en-US" smtClean="0"/>
              <a:t>7/12/20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093094-B489-894C-A70E-5390F30F29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2D713C-9EAD-C34E-83E6-1D92BDD7F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9F38D6-DC58-554F-8A4E-D80641913E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2840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E82D9B3-71CE-2949-8D62-E7CEC97D6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D7DAB6-7D57-AC4E-B73E-6FFD077DA2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B1C7C5-9397-B94D-B0F5-BE58D6421F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B8884F-3E04-E04C-92D2-98A45EA43226}" type="datetimeFigureOut">
              <a:rPr lang="en-US" smtClean="0"/>
              <a:t>7/12/20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4D8DED-D3AF-7843-8679-AF19351329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F991BF-D6A2-1147-8152-F2686FB015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9F38D6-DC58-554F-8A4E-D80641913E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2685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microsoft.com/office/2007/relationships/hdphoto" Target="../media/hdphoto2.wdp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rawing of a person&#10;&#10;Description automatically generated">
            <a:extLst>
              <a:ext uri="{FF2B5EF4-FFF2-40B4-BE49-F238E27FC236}">
                <a16:creationId xmlns:a16="http://schemas.microsoft.com/office/drawing/2014/main" id="{6D3ADA1B-111E-9744-9C3E-F036DE1DD7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9729"/>
            <a:ext cx="12192000" cy="59088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A540888-5B98-6A48-BE37-B36B8629F2C4}"/>
              </a:ext>
            </a:extLst>
          </p:cNvPr>
          <p:cNvSpPr txBox="1"/>
          <p:nvPr/>
        </p:nvSpPr>
        <p:spPr>
          <a:xfrm>
            <a:off x="304800" y="5181601"/>
            <a:ext cx="11989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INPUT</a:t>
            </a:r>
            <a:br>
              <a:rPr lang="en-US" b="1" dirty="0"/>
            </a:br>
            <a:r>
              <a:rPr lang="en-US" b="1" dirty="0"/>
              <a:t>SEQUENCE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04F379-109A-2C4C-80B4-5E0617C0F491}"/>
              </a:ext>
            </a:extLst>
          </p:cNvPr>
          <p:cNvSpPr txBox="1"/>
          <p:nvPr/>
        </p:nvSpPr>
        <p:spPr>
          <a:xfrm>
            <a:off x="304800" y="3337840"/>
            <a:ext cx="11442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NEURONS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7D90C8-BA15-0849-A1E0-AC930A624EA2}"/>
              </a:ext>
            </a:extLst>
          </p:cNvPr>
          <p:cNvSpPr txBox="1"/>
          <p:nvPr/>
        </p:nvSpPr>
        <p:spPr>
          <a:xfrm>
            <a:off x="6226629" y="4060371"/>
            <a:ext cx="25690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The same network receiving</a:t>
            </a:r>
            <a:br>
              <a:rPr lang="en-US" sz="1600" dirty="0"/>
            </a:br>
            <a:r>
              <a:rPr lang="en-US" sz="1600" dirty="0"/>
              <a:t>its own output from the previous step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0186D98-64AB-0346-8D76-8208601D9E08}"/>
              </a:ext>
            </a:extLst>
          </p:cNvPr>
          <p:cNvCxnSpPr>
            <a:cxnSpLocks/>
          </p:cNvCxnSpPr>
          <p:nvPr/>
        </p:nvCxnSpPr>
        <p:spPr>
          <a:xfrm>
            <a:off x="5889171" y="3522506"/>
            <a:ext cx="1132115" cy="537865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4CCADA5-8374-9F43-ACE8-3A7394B42267}"/>
              </a:ext>
            </a:extLst>
          </p:cNvPr>
          <p:cNvCxnSpPr>
            <a:cxnSpLocks/>
          </p:cNvCxnSpPr>
          <p:nvPr/>
        </p:nvCxnSpPr>
        <p:spPr>
          <a:xfrm>
            <a:off x="4245429" y="3707172"/>
            <a:ext cx="1981200" cy="515898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FA64824-C88E-EC43-A076-3CF4B9884D0D}"/>
              </a:ext>
            </a:extLst>
          </p:cNvPr>
          <p:cNvCxnSpPr>
            <a:cxnSpLocks/>
          </p:cNvCxnSpPr>
          <p:nvPr/>
        </p:nvCxnSpPr>
        <p:spPr>
          <a:xfrm flipH="1">
            <a:off x="8055429" y="3522506"/>
            <a:ext cx="1251857" cy="461665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DEF74F1D-0B29-2D4D-B305-213CDBE908A9}"/>
              </a:ext>
            </a:extLst>
          </p:cNvPr>
          <p:cNvSpPr txBox="1"/>
          <p:nvPr/>
        </p:nvSpPr>
        <p:spPr>
          <a:xfrm>
            <a:off x="1980570" y="5242288"/>
            <a:ext cx="8356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Shakira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C3631EE-0CCC-014A-B1F5-43904DCB294E}"/>
              </a:ext>
            </a:extLst>
          </p:cNvPr>
          <p:cNvSpPr txBox="1"/>
          <p:nvPr/>
        </p:nvSpPr>
        <p:spPr>
          <a:xfrm>
            <a:off x="3777343" y="5242288"/>
            <a:ext cx="7075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F5F4421-5510-3644-A0AD-E1783F259711}"/>
              </a:ext>
            </a:extLst>
          </p:cNvPr>
          <p:cNvSpPr txBox="1"/>
          <p:nvPr/>
        </p:nvSpPr>
        <p:spPr>
          <a:xfrm>
            <a:off x="5551714" y="5242288"/>
            <a:ext cx="7075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great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D1918C9-8D16-6C44-8D0B-2924C340E997}"/>
              </a:ext>
            </a:extLst>
          </p:cNvPr>
          <p:cNvSpPr txBox="1"/>
          <p:nvPr/>
        </p:nvSpPr>
        <p:spPr>
          <a:xfrm>
            <a:off x="1980570" y="1639116"/>
            <a:ext cx="8823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Shakira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C053A3A-BC44-2344-A591-B068172F292E}"/>
              </a:ext>
            </a:extLst>
          </p:cNvPr>
          <p:cNvSpPr txBox="1"/>
          <p:nvPr/>
        </p:nvSpPr>
        <p:spPr>
          <a:xfrm>
            <a:off x="3716841" y="1662252"/>
            <a:ext cx="8823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es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AC9344E-4C65-D14C-9EE3-F7ECC0ECCCC1}"/>
              </a:ext>
            </a:extLst>
          </p:cNvPr>
          <p:cNvSpPr txBox="1"/>
          <p:nvPr/>
        </p:nvSpPr>
        <p:spPr>
          <a:xfrm>
            <a:off x="5453112" y="1639116"/>
            <a:ext cx="8823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genial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42B7EE3-9C70-C240-9BBC-E17E639976C1}"/>
              </a:ext>
            </a:extLst>
          </p:cNvPr>
          <p:cNvSpPr txBox="1"/>
          <p:nvPr/>
        </p:nvSpPr>
        <p:spPr>
          <a:xfrm>
            <a:off x="304800" y="1500499"/>
            <a:ext cx="1100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OUTPUTS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E666E8F-B98F-784D-B0CF-2322FF1D3AAC}"/>
              </a:ext>
            </a:extLst>
          </p:cNvPr>
          <p:cNvSpPr txBox="1"/>
          <p:nvPr/>
        </p:nvSpPr>
        <p:spPr>
          <a:xfrm>
            <a:off x="304800" y="528434"/>
            <a:ext cx="105696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u="sng" dirty="0"/>
              <a:t>SIMPLIFIED STRUCTURE OF AN RNN ILLUSTRATED WITH A TRANSLATION EXAMPLE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5A16200-899A-D244-977F-74DAFA6EC6D2}"/>
              </a:ext>
            </a:extLst>
          </p:cNvPr>
          <p:cNvSpPr txBox="1"/>
          <p:nvPr/>
        </p:nvSpPr>
        <p:spPr>
          <a:xfrm>
            <a:off x="9017152" y="5242288"/>
            <a:ext cx="8356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&lt;END&gt;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041477E-4C58-D640-A3B4-9F75FC9AB001}"/>
              </a:ext>
            </a:extLst>
          </p:cNvPr>
          <p:cNvSpPr txBox="1"/>
          <p:nvPr/>
        </p:nvSpPr>
        <p:spPr>
          <a:xfrm>
            <a:off x="9017152" y="1662252"/>
            <a:ext cx="8356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&lt;END&gt;</a:t>
            </a:r>
          </a:p>
        </p:txBody>
      </p:sp>
    </p:spTree>
    <p:extLst>
      <p:ext uri="{BB962C8B-B14F-4D97-AF65-F5344CB8AC3E}">
        <p14:creationId xmlns:p14="http://schemas.microsoft.com/office/powerpoint/2010/main" val="1925034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C89966B-E55B-C649-AC02-472DF79C4A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0789"/>
            <a:ext cx="12192000" cy="4896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7093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food&#10;&#10;Description automatically generated">
            <a:extLst>
              <a:ext uri="{FF2B5EF4-FFF2-40B4-BE49-F238E27FC236}">
                <a16:creationId xmlns:a16="http://schemas.microsoft.com/office/drawing/2014/main" id="{4C20859F-DDF4-8449-A668-4C89CA5361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524" y="1285875"/>
            <a:ext cx="10902374" cy="55721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4756070-8E19-3242-943A-07D469EA3762}"/>
              </a:ext>
            </a:extLst>
          </p:cNvPr>
          <p:cNvSpPr txBox="1"/>
          <p:nvPr/>
        </p:nvSpPr>
        <p:spPr>
          <a:xfrm>
            <a:off x="304800" y="528434"/>
            <a:ext cx="85443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u="sng" dirty="0"/>
              <a:t>RNNs can be multiple layers deep, taking multi-dimensional input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1CD01F-5252-604F-BAD1-48BFE98563D8}"/>
              </a:ext>
            </a:extLst>
          </p:cNvPr>
          <p:cNvSpPr txBox="1"/>
          <p:nvPr/>
        </p:nvSpPr>
        <p:spPr>
          <a:xfrm>
            <a:off x="3138007" y="6370347"/>
            <a:ext cx="8356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Shakira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4BDC76-F1F9-6041-AEDA-7AA16E502EB7}"/>
              </a:ext>
            </a:extLst>
          </p:cNvPr>
          <p:cNvSpPr txBox="1"/>
          <p:nvPr/>
        </p:nvSpPr>
        <p:spPr>
          <a:xfrm>
            <a:off x="4808464" y="6388661"/>
            <a:ext cx="7075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F97493-A940-5348-8FE4-C12CDFA6C2CC}"/>
              </a:ext>
            </a:extLst>
          </p:cNvPr>
          <p:cNvSpPr txBox="1"/>
          <p:nvPr/>
        </p:nvSpPr>
        <p:spPr>
          <a:xfrm>
            <a:off x="6409278" y="6355573"/>
            <a:ext cx="7075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great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9501E7-60C2-3B4A-B670-2C9B5EB85A07}"/>
              </a:ext>
            </a:extLst>
          </p:cNvPr>
          <p:cNvSpPr txBox="1"/>
          <p:nvPr/>
        </p:nvSpPr>
        <p:spPr>
          <a:xfrm>
            <a:off x="3418466" y="2910865"/>
            <a:ext cx="8823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Shakira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40B016C-654E-0D46-8450-EE118785B969}"/>
              </a:ext>
            </a:extLst>
          </p:cNvPr>
          <p:cNvSpPr txBox="1"/>
          <p:nvPr/>
        </p:nvSpPr>
        <p:spPr>
          <a:xfrm>
            <a:off x="4924524" y="2910367"/>
            <a:ext cx="8823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F8F71C1-B24E-454E-A265-09EC048D9197}"/>
              </a:ext>
            </a:extLst>
          </p:cNvPr>
          <p:cNvSpPr txBox="1"/>
          <p:nvPr/>
        </p:nvSpPr>
        <p:spPr>
          <a:xfrm>
            <a:off x="6536844" y="2910367"/>
            <a:ext cx="8823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genial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C72567-C316-1349-A4CA-868F8B7ED77E}"/>
              </a:ext>
            </a:extLst>
          </p:cNvPr>
          <p:cNvSpPr txBox="1"/>
          <p:nvPr/>
        </p:nvSpPr>
        <p:spPr>
          <a:xfrm>
            <a:off x="2848452" y="6037689"/>
            <a:ext cx="8356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Noun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781F95-6D19-2F48-83AE-5024D73F38A6}"/>
              </a:ext>
            </a:extLst>
          </p:cNvPr>
          <p:cNvSpPr txBox="1"/>
          <p:nvPr/>
        </p:nvSpPr>
        <p:spPr>
          <a:xfrm>
            <a:off x="2554373" y="5741913"/>
            <a:ext cx="8356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/B-PER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B881805-B72A-F646-BA56-E385727E9EEC}"/>
              </a:ext>
            </a:extLst>
          </p:cNvPr>
          <p:cNvSpPr txBox="1"/>
          <p:nvPr/>
        </p:nvSpPr>
        <p:spPr>
          <a:xfrm>
            <a:off x="130632" y="6402239"/>
            <a:ext cx="8356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Words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C9AE08B-6C20-C540-AA00-1B9D8BE9DA62}"/>
              </a:ext>
            </a:extLst>
          </p:cNvPr>
          <p:cNvSpPr txBox="1"/>
          <p:nvPr/>
        </p:nvSpPr>
        <p:spPr>
          <a:xfrm>
            <a:off x="130632" y="6076585"/>
            <a:ext cx="19935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Part of speech tags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7B24518-F638-3E44-9587-2F1494F8B54A}"/>
              </a:ext>
            </a:extLst>
          </p:cNvPr>
          <p:cNvSpPr txBox="1"/>
          <p:nvPr/>
        </p:nvSpPr>
        <p:spPr>
          <a:xfrm>
            <a:off x="130632" y="5678465"/>
            <a:ext cx="19935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Named entity tags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F5DF9A9-8E7E-2C41-BA94-1796E8D2A846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966312" y="6571516"/>
            <a:ext cx="2171695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20C793D-BD75-2543-9A8E-6B0ABFE27953}"/>
              </a:ext>
            </a:extLst>
          </p:cNvPr>
          <p:cNvCxnSpPr>
            <a:cxnSpLocks/>
          </p:cNvCxnSpPr>
          <p:nvPr/>
        </p:nvCxnSpPr>
        <p:spPr>
          <a:xfrm>
            <a:off x="2046919" y="6245862"/>
            <a:ext cx="718169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4523016-70CA-C340-BDAB-7075A154B573}"/>
              </a:ext>
            </a:extLst>
          </p:cNvPr>
          <p:cNvCxnSpPr>
            <a:cxnSpLocks/>
          </p:cNvCxnSpPr>
          <p:nvPr/>
        </p:nvCxnSpPr>
        <p:spPr>
          <a:xfrm>
            <a:off x="1870469" y="5856337"/>
            <a:ext cx="507454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0D0A5F70-3218-754D-88C0-B3BCD34E66ED}"/>
              </a:ext>
            </a:extLst>
          </p:cNvPr>
          <p:cNvSpPr txBox="1"/>
          <p:nvPr/>
        </p:nvSpPr>
        <p:spPr>
          <a:xfrm>
            <a:off x="4472477" y="6017019"/>
            <a:ext cx="7075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Verb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937E44C-8588-6749-BC4E-254444C185A3}"/>
              </a:ext>
            </a:extLst>
          </p:cNvPr>
          <p:cNvSpPr txBox="1"/>
          <p:nvPr/>
        </p:nvSpPr>
        <p:spPr>
          <a:xfrm>
            <a:off x="4153413" y="5754331"/>
            <a:ext cx="7075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/O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A11293B-9C0A-2F4F-A964-AA9F1BBBB875}"/>
              </a:ext>
            </a:extLst>
          </p:cNvPr>
          <p:cNvSpPr txBox="1"/>
          <p:nvPr/>
        </p:nvSpPr>
        <p:spPr>
          <a:xfrm>
            <a:off x="6115199" y="6050107"/>
            <a:ext cx="7075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Adj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E9BDCAE-36F9-4A46-9FD6-A2436802BD80}"/>
              </a:ext>
            </a:extLst>
          </p:cNvPr>
          <p:cNvSpPr txBox="1"/>
          <p:nvPr/>
        </p:nvSpPr>
        <p:spPr>
          <a:xfrm>
            <a:off x="5872223" y="5747038"/>
            <a:ext cx="7075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/O</a:t>
            </a:r>
          </a:p>
        </p:txBody>
      </p:sp>
    </p:spTree>
    <p:extLst>
      <p:ext uri="{BB962C8B-B14F-4D97-AF65-F5344CB8AC3E}">
        <p14:creationId xmlns:p14="http://schemas.microsoft.com/office/powerpoint/2010/main" val="32419091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48EE1D6E-88C5-E848-B9EF-CB00CC5A97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1398"/>
            <a:ext cx="12192000" cy="54053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278FA94-172A-DF48-8701-0E09E56D37E3}"/>
              </a:ext>
            </a:extLst>
          </p:cNvPr>
          <p:cNvSpPr txBox="1"/>
          <p:nvPr/>
        </p:nvSpPr>
        <p:spPr>
          <a:xfrm>
            <a:off x="2832906" y="725948"/>
            <a:ext cx="18774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Describing an image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54F1FE-0C38-FA4F-AF17-FD9F3A52C935}"/>
              </a:ext>
            </a:extLst>
          </p:cNvPr>
          <p:cNvSpPr txBox="1"/>
          <p:nvPr/>
        </p:nvSpPr>
        <p:spPr>
          <a:xfrm>
            <a:off x="7543249" y="743973"/>
            <a:ext cx="17484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Sentiment Analysis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B1F3115-0782-7D46-A37A-56858FE5CE09}"/>
              </a:ext>
            </a:extLst>
          </p:cNvPr>
          <p:cNvSpPr txBox="1"/>
          <p:nvPr/>
        </p:nvSpPr>
        <p:spPr>
          <a:xfrm>
            <a:off x="2658543" y="3352056"/>
            <a:ext cx="24686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/>
              <a:t>Translation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1D4971-4591-584D-AE99-0853E8A814DE}"/>
              </a:ext>
            </a:extLst>
          </p:cNvPr>
          <p:cNvSpPr txBox="1"/>
          <p:nvPr/>
        </p:nvSpPr>
        <p:spPr>
          <a:xfrm>
            <a:off x="7064830" y="3373787"/>
            <a:ext cx="24686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/>
              <a:t>Description of video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7A4A58D-618A-5E45-B978-1F630BE8F51F}"/>
              </a:ext>
            </a:extLst>
          </p:cNvPr>
          <p:cNvSpPr txBox="1"/>
          <p:nvPr/>
        </p:nvSpPr>
        <p:spPr>
          <a:xfrm>
            <a:off x="2658543" y="2554748"/>
            <a:ext cx="15504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One input (the image)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29B2A5C-1387-D84C-8149-C18CCEF9F4DC}"/>
              </a:ext>
            </a:extLst>
          </p:cNvPr>
          <p:cNvSpPr txBox="1"/>
          <p:nvPr/>
        </p:nvSpPr>
        <p:spPr>
          <a:xfrm>
            <a:off x="7178997" y="1466177"/>
            <a:ext cx="22402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One output (the sentiment score)</a:t>
            </a:r>
          </a:p>
        </p:txBody>
      </p:sp>
    </p:spTree>
    <p:extLst>
      <p:ext uri="{BB962C8B-B14F-4D97-AF65-F5344CB8AC3E}">
        <p14:creationId xmlns:p14="http://schemas.microsoft.com/office/powerpoint/2010/main" val="31310525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7DAED6B4-9C75-EF4F-B7ED-35EF8943B1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64" t="3942" r="3004" b="5391"/>
          <a:stretch/>
        </p:blipFill>
        <p:spPr>
          <a:xfrm>
            <a:off x="2429452" y="1021025"/>
            <a:ext cx="6433457" cy="451757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FB39318-B9F7-2C4E-8FF1-25D9A68D3FF8}"/>
              </a:ext>
            </a:extLst>
          </p:cNvPr>
          <p:cNvSpPr txBox="1"/>
          <p:nvPr/>
        </p:nvSpPr>
        <p:spPr>
          <a:xfrm>
            <a:off x="1277128" y="539320"/>
            <a:ext cx="73803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u="sng" dirty="0"/>
              <a:t>Illustration of the Vanishing Gradient Problem in an RNN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8CB633-52B7-4248-81E9-0B2587C7BD5D}"/>
              </a:ext>
            </a:extLst>
          </p:cNvPr>
          <p:cNvSpPr txBox="1"/>
          <p:nvPr/>
        </p:nvSpPr>
        <p:spPr>
          <a:xfrm>
            <a:off x="1277128" y="5724631"/>
            <a:ext cx="75673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/>
              <a:t>The gradient caused by the error at step “t” is very small when we need</a:t>
            </a:r>
          </a:p>
          <a:p>
            <a:r>
              <a:rPr lang="en-US" sz="2000" i="1" dirty="0"/>
              <a:t>to update the weights of ”t-3”.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C9AAA2-1A5C-774C-9E17-D9036BD667F4}"/>
              </a:ext>
            </a:extLst>
          </p:cNvPr>
          <p:cNvSpPr txBox="1"/>
          <p:nvPr/>
        </p:nvSpPr>
        <p:spPr>
          <a:xfrm>
            <a:off x="1277128" y="3927510"/>
            <a:ext cx="9929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Input</a:t>
            </a:r>
            <a:br>
              <a:rPr lang="en-US" b="1" dirty="0"/>
            </a:br>
            <a:r>
              <a:rPr lang="en-US" b="1" dirty="0"/>
              <a:t>Neurons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3DA9E7-0F66-6740-843B-69CA45E9AAA9}"/>
              </a:ext>
            </a:extLst>
          </p:cNvPr>
          <p:cNvSpPr txBox="1"/>
          <p:nvPr/>
        </p:nvSpPr>
        <p:spPr>
          <a:xfrm>
            <a:off x="1277128" y="2633479"/>
            <a:ext cx="11524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Recurrent Neurons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BB24D65-2AD1-5549-9B39-A58DF187720E}"/>
              </a:ext>
            </a:extLst>
          </p:cNvPr>
          <p:cNvSpPr txBox="1"/>
          <p:nvPr/>
        </p:nvSpPr>
        <p:spPr>
          <a:xfrm>
            <a:off x="1277128" y="5036875"/>
            <a:ext cx="1019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Gradient</a:t>
            </a:r>
          </a:p>
        </p:txBody>
      </p:sp>
    </p:spTree>
    <p:extLst>
      <p:ext uri="{BB962C8B-B14F-4D97-AF65-F5344CB8AC3E}">
        <p14:creationId xmlns:p14="http://schemas.microsoft.com/office/powerpoint/2010/main" val="15569993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icture 45">
            <a:extLst>
              <a:ext uri="{FF2B5EF4-FFF2-40B4-BE49-F238E27FC236}">
                <a16:creationId xmlns:a16="http://schemas.microsoft.com/office/drawing/2014/main" id="{C557BEB3-68A8-7D46-A620-C1DAB67B7C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6160" y="5317081"/>
            <a:ext cx="5016955" cy="100520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3B1A168-0184-4E49-845E-89E63A7148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705" y="993485"/>
            <a:ext cx="10694221" cy="425829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BDB396E-69EE-C947-A053-3A1C50B786A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8400" b="83600" l="21552" r="96552">
                        <a14:foregroundMark x1="68534" y1="24000" x2="36207" y2="30800"/>
                        <a14:foregroundMark x1="36207" y1="30800" x2="34052" y2="61600"/>
                        <a14:foregroundMark x1="34052" y1="61600" x2="58621" y2="81200"/>
                        <a14:foregroundMark x1="58621" y1="81200" x2="85776" y2="64800"/>
                        <a14:foregroundMark x1="85776" y1="64800" x2="87500" y2="56800"/>
                        <a14:foregroundMark x1="72414" y1="50800" x2="57759" y2="22400"/>
                        <a14:foregroundMark x1="57759" y1="22400" x2="57759" y2="19200"/>
                        <a14:foregroundMark x1="65517" y1="18400" x2="65517" y2="18400"/>
                        <a14:foregroundMark x1="62931" y1="20000" x2="33190" y2="32400"/>
                        <a14:foregroundMark x1="33190" y1="32400" x2="28583" y2="61548"/>
                        <a14:foregroundMark x1="28621" y1="62511" x2="55172" y2="79600"/>
                        <a14:foregroundMark x1="55172" y1="79600" x2="86638" y2="72000"/>
                        <a14:foregroundMark x1="86638" y1="72000" x2="91379" y2="41200"/>
                        <a14:foregroundMark x1="91379" y1="41200" x2="67672" y2="19200"/>
                        <a14:foregroundMark x1="67672" y1="19200" x2="51293" y2="21600"/>
                        <a14:foregroundMark x1="61207" y1="67200" x2="80172" y2="67600"/>
                        <a14:foregroundMark x1="60776" y1="65600" x2="56034" y2="60000"/>
                        <a14:foregroundMark x1="64655" y1="57200" x2="46552" y2="66000"/>
                        <a14:foregroundMark x1="40948" y1="61200" x2="35345" y2="31200"/>
                        <a14:foregroundMark x1="35345" y1="31200" x2="63793" y2="18800"/>
                        <a14:foregroundMark x1="63793" y1="17600" x2="32759" y2="32000"/>
                        <a14:foregroundMark x1="32759" y1="32000" x2="29741" y2="40400"/>
                        <a14:foregroundMark x1="21719" y1="69848" x2="21552" y2="70800"/>
                        <a14:foregroundMark x1="27155" y1="38800" x2="23739" y2="58310"/>
                        <a14:foregroundMark x1="28882" y1="73192" x2="60776" y2="83600"/>
                        <a14:foregroundMark x1="22051" y1="70963" x2="22800" y2="71207"/>
                        <a14:foregroundMark x1="21552" y1="70800" x2="21927" y2="70922"/>
                        <a14:foregroundMark x1="88362" y1="72000" x2="92672" y2="41200"/>
                        <a14:foregroundMark x1="92672" y1="41200" x2="83621" y2="26800"/>
                        <a14:foregroundMark x1="83190" y1="26400" x2="96552" y2="54400"/>
                        <a14:foregroundMark x1="96552" y1="54400" x2="77586" y2="78000"/>
                        <a14:backgroundMark x1="31466" y1="79200" x2="18103" y2="62400"/>
                        <a14:backgroundMark x1="23276" y1="73200" x2="27155" y2="72000"/>
                        <a14:backgroundMark x1="19828" y1="64800" x2="19828" y2="54800"/>
                        <a14:backgroundMark x1="21121" y1="58400" x2="21552" y2="69200"/>
                      </a14:backgroundRemoval>
                    </a14:imgEffect>
                  </a14:imgLayer>
                </a14:imgProps>
              </a:ext>
            </a:extLst>
          </a:blip>
          <a:srcRect l="25602" t="15495" b="12778"/>
          <a:stretch/>
        </p:blipFill>
        <p:spPr>
          <a:xfrm>
            <a:off x="3429754" y="2433243"/>
            <a:ext cx="301927" cy="31367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3749355-0BA3-8640-BBEC-9D50BEFA9161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480283" y="3643180"/>
            <a:ext cx="359981" cy="37134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A1476DE-1C26-7C4B-B4F8-A7AACED7410B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565771" y="2433243"/>
            <a:ext cx="386662" cy="41456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DFE5E4B-5DA5-044A-950A-18C50783A81A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651630" y="3679565"/>
            <a:ext cx="386662" cy="371349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8E44A0F-0627-5347-8BA8-48A26D1CFC1E}"/>
              </a:ext>
            </a:extLst>
          </p:cNvPr>
          <p:cNvCxnSpPr>
            <a:cxnSpLocks/>
          </p:cNvCxnSpPr>
          <p:nvPr/>
        </p:nvCxnSpPr>
        <p:spPr>
          <a:xfrm flipH="1" flipV="1">
            <a:off x="1716658" y="1869050"/>
            <a:ext cx="1609546" cy="722376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0885256A-F841-BF44-BA06-8ABD3E6F58FE}"/>
              </a:ext>
            </a:extLst>
          </p:cNvPr>
          <p:cNvSpPr txBox="1"/>
          <p:nvPr/>
        </p:nvSpPr>
        <p:spPr>
          <a:xfrm>
            <a:off x="159080" y="1454536"/>
            <a:ext cx="1557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The memory from the previous step</a:t>
            </a:r>
            <a:endParaRPr lang="en-US" sz="1400" i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C214C74-047C-6645-A5DB-44C498422ECF}"/>
              </a:ext>
            </a:extLst>
          </p:cNvPr>
          <p:cNvSpPr txBox="1"/>
          <p:nvPr/>
        </p:nvSpPr>
        <p:spPr>
          <a:xfrm>
            <a:off x="283117" y="213408"/>
            <a:ext cx="299803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An LSTM repeating group: </a:t>
            </a:r>
            <a:br>
              <a:rPr lang="en-US" b="1" dirty="0"/>
            </a:br>
            <a:r>
              <a:rPr lang="en-US" sz="1400" dirty="0"/>
              <a:t>- Takes 3 input </a:t>
            </a:r>
            <a:r>
              <a:rPr lang="en-US" sz="1400" u="sng" dirty="0"/>
              <a:t>vectors</a:t>
            </a:r>
            <a:r>
              <a:rPr lang="en-US" sz="1400" dirty="0"/>
              <a:t> (Ct-1, ht-1, Xt)</a:t>
            </a:r>
            <a:br>
              <a:rPr lang="en-US" sz="1400" u="sng" dirty="0"/>
            </a:br>
            <a:r>
              <a:rPr lang="en-US" sz="1400" dirty="0"/>
              <a:t>- Produces 2 output </a:t>
            </a:r>
            <a:r>
              <a:rPr lang="en-US" sz="1400" u="sng" dirty="0"/>
              <a:t>vectors</a:t>
            </a:r>
            <a:r>
              <a:rPr lang="en-US" sz="1400" dirty="0"/>
              <a:t> (Ct, ht)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323592A-DDB9-194E-9B46-7F75FE9AC125}"/>
              </a:ext>
            </a:extLst>
          </p:cNvPr>
          <p:cNvSpPr txBox="1"/>
          <p:nvPr/>
        </p:nvSpPr>
        <p:spPr>
          <a:xfrm>
            <a:off x="4005700" y="5692726"/>
            <a:ext cx="2352362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en-US" sz="1100" dirty="0"/>
              <a:t>Fully connected single layer</a:t>
            </a:r>
          </a:p>
          <a:p>
            <a:pPr marL="171450" indent="-171450">
              <a:buFontTx/>
              <a:buChar char="-"/>
            </a:pPr>
            <a:r>
              <a:rPr lang="en-US" sz="1100" dirty="0"/>
              <a:t>Weights are learned</a:t>
            </a:r>
          </a:p>
          <a:p>
            <a:pPr marL="171450" indent="-171450">
              <a:buFontTx/>
              <a:buChar char="-"/>
            </a:pPr>
            <a:r>
              <a:rPr lang="en-US" sz="1100" dirty="0"/>
              <a:t>The number of neurons is a hyper parameter, but defines the dimensions of ht and Ct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1943574-D236-3C48-B8A8-78333F1079C2}"/>
              </a:ext>
            </a:extLst>
          </p:cNvPr>
          <p:cNvSpPr txBox="1"/>
          <p:nvPr/>
        </p:nvSpPr>
        <p:spPr>
          <a:xfrm>
            <a:off x="768680" y="5092819"/>
            <a:ext cx="1557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The output from the previous step</a:t>
            </a:r>
            <a:endParaRPr lang="en-US" sz="1400" i="1" dirty="0"/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B478A856-D13E-1A42-AE81-5AD5C59509F0}"/>
              </a:ext>
            </a:extLst>
          </p:cNvPr>
          <p:cNvCxnSpPr>
            <a:cxnSpLocks/>
          </p:cNvCxnSpPr>
          <p:nvPr/>
        </p:nvCxnSpPr>
        <p:spPr>
          <a:xfrm flipH="1">
            <a:off x="2130727" y="4050914"/>
            <a:ext cx="1293957" cy="112111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7CBD414A-BBDE-DF47-9EDD-406D308D4032}"/>
              </a:ext>
            </a:extLst>
          </p:cNvPr>
          <p:cNvSpPr txBox="1"/>
          <p:nvPr/>
        </p:nvSpPr>
        <p:spPr>
          <a:xfrm>
            <a:off x="2366220" y="5605522"/>
            <a:ext cx="1557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The input from this step</a:t>
            </a:r>
            <a:endParaRPr lang="en-US" sz="1400" i="1" dirty="0"/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BB19D5DE-CEEA-E546-9E26-0040C1485630}"/>
              </a:ext>
            </a:extLst>
          </p:cNvPr>
          <p:cNvCxnSpPr>
            <a:cxnSpLocks/>
          </p:cNvCxnSpPr>
          <p:nvPr/>
        </p:nvCxnSpPr>
        <p:spPr>
          <a:xfrm flipH="1">
            <a:off x="3269654" y="5049957"/>
            <a:ext cx="817948" cy="544513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FC46F1C3-9A08-8548-A353-87E13EB59A2F}"/>
              </a:ext>
            </a:extLst>
          </p:cNvPr>
          <p:cNvSpPr txBox="1"/>
          <p:nvPr/>
        </p:nvSpPr>
        <p:spPr>
          <a:xfrm>
            <a:off x="7551060" y="6233409"/>
            <a:ext cx="9327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(element by element)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4839164-03C5-4D46-8BFE-6FE89AAED7A3}"/>
              </a:ext>
            </a:extLst>
          </p:cNvPr>
          <p:cNvSpPr txBox="1"/>
          <p:nvPr/>
        </p:nvSpPr>
        <p:spPr>
          <a:xfrm>
            <a:off x="9279090" y="6144534"/>
            <a:ext cx="171225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e.g. </a:t>
            </a:r>
            <a:br>
              <a:rPr lang="en-US" sz="1100" dirty="0"/>
            </a:br>
            <a:r>
              <a:rPr lang="en-US" sz="1100" dirty="0"/>
              <a:t>ht-1 </a:t>
            </a:r>
            <a:r>
              <a:rPr lang="en-US" sz="1100" i="1" dirty="0"/>
              <a:t>concat</a:t>
            </a:r>
            <a:r>
              <a:rPr lang="en-US" sz="1100" dirty="0"/>
              <a:t> xt = [ht-1, xt]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74396FE-CE82-4F47-9333-EC9942C47D05}"/>
              </a:ext>
            </a:extLst>
          </p:cNvPr>
          <p:cNvCxnSpPr>
            <a:cxnSpLocks/>
          </p:cNvCxnSpPr>
          <p:nvPr/>
        </p:nvCxnSpPr>
        <p:spPr>
          <a:xfrm flipH="1">
            <a:off x="6010382" y="5627429"/>
            <a:ext cx="852756" cy="192253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00917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3B1A168-0184-4E49-845E-89E63A7148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705" y="1619235"/>
            <a:ext cx="10694221" cy="425829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BDB396E-69EE-C947-A053-3A1C50B786A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8400" b="83600" l="21552" r="96552">
                        <a14:foregroundMark x1="68534" y1="24000" x2="36207" y2="30800"/>
                        <a14:foregroundMark x1="36207" y1="30800" x2="34052" y2="61600"/>
                        <a14:foregroundMark x1="34052" y1="61600" x2="58621" y2="81200"/>
                        <a14:foregroundMark x1="58621" y1="81200" x2="85776" y2="64800"/>
                        <a14:foregroundMark x1="85776" y1="64800" x2="87500" y2="56800"/>
                        <a14:foregroundMark x1="72414" y1="50800" x2="57759" y2="22400"/>
                        <a14:foregroundMark x1="57759" y1="22400" x2="57759" y2="19200"/>
                        <a14:foregroundMark x1="65517" y1="18400" x2="65517" y2="18400"/>
                        <a14:foregroundMark x1="62931" y1="20000" x2="33190" y2="32400"/>
                        <a14:foregroundMark x1="33190" y1="32400" x2="28583" y2="61548"/>
                        <a14:foregroundMark x1="28621" y1="62511" x2="55172" y2="79600"/>
                        <a14:foregroundMark x1="55172" y1="79600" x2="86638" y2="72000"/>
                        <a14:foregroundMark x1="86638" y1="72000" x2="91379" y2="41200"/>
                        <a14:foregroundMark x1="91379" y1="41200" x2="67672" y2="19200"/>
                        <a14:foregroundMark x1="67672" y1="19200" x2="51293" y2="21600"/>
                        <a14:foregroundMark x1="61207" y1="67200" x2="80172" y2="67600"/>
                        <a14:foregroundMark x1="60776" y1="65600" x2="56034" y2="60000"/>
                        <a14:foregroundMark x1="64655" y1="57200" x2="46552" y2="66000"/>
                        <a14:foregroundMark x1="40948" y1="61200" x2="35345" y2="31200"/>
                        <a14:foregroundMark x1="35345" y1="31200" x2="63793" y2="18800"/>
                        <a14:foregroundMark x1="63793" y1="17600" x2="32759" y2="32000"/>
                        <a14:foregroundMark x1="32759" y1="32000" x2="29741" y2="40400"/>
                        <a14:foregroundMark x1="21719" y1="69848" x2="21552" y2="70800"/>
                        <a14:foregroundMark x1="27155" y1="38800" x2="23739" y2="58310"/>
                        <a14:foregroundMark x1="28882" y1="73192" x2="60776" y2="83600"/>
                        <a14:foregroundMark x1="22051" y1="70963" x2="22800" y2="71207"/>
                        <a14:foregroundMark x1="21552" y1="70800" x2="21927" y2="70922"/>
                        <a14:foregroundMark x1="88362" y1="72000" x2="92672" y2="41200"/>
                        <a14:foregroundMark x1="92672" y1="41200" x2="83621" y2="26800"/>
                        <a14:foregroundMark x1="83190" y1="26400" x2="96552" y2="54400"/>
                        <a14:foregroundMark x1="96552" y1="54400" x2="77586" y2="78000"/>
                        <a14:backgroundMark x1="31466" y1="79200" x2="18103" y2="62400"/>
                        <a14:backgroundMark x1="23276" y1="73200" x2="27155" y2="72000"/>
                        <a14:backgroundMark x1="19828" y1="64800" x2="19828" y2="54800"/>
                        <a14:backgroundMark x1="21121" y1="58400" x2="21552" y2="69200"/>
                      </a14:backgroundRemoval>
                    </a14:imgEffect>
                  </a14:imgLayer>
                </a14:imgProps>
              </a:ext>
            </a:extLst>
          </a:blip>
          <a:srcRect l="25602" t="15495" b="12778"/>
          <a:stretch/>
        </p:blipFill>
        <p:spPr>
          <a:xfrm>
            <a:off x="3429754" y="3058993"/>
            <a:ext cx="301927" cy="31367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3749355-0BA3-8640-BBEC-9D50BEFA9161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480283" y="4268930"/>
            <a:ext cx="359981" cy="37134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A1476DE-1C26-7C4B-B4F8-A7AACED7410B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565771" y="3058993"/>
            <a:ext cx="386662" cy="41456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DFE5E4B-5DA5-044A-950A-18C50783A81A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651630" y="4305315"/>
            <a:ext cx="386662" cy="37134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C214C74-047C-6645-A5DB-44C498422ECF}"/>
              </a:ext>
            </a:extLst>
          </p:cNvPr>
          <p:cNvSpPr txBox="1"/>
          <p:nvPr/>
        </p:nvSpPr>
        <p:spPr>
          <a:xfrm>
            <a:off x="304984" y="472634"/>
            <a:ext cx="635059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Memory Pipeline: The core idea</a:t>
            </a:r>
          </a:p>
          <a:p>
            <a:pPr marL="285750" indent="-285750">
              <a:buFontTx/>
              <a:buChar char="-"/>
            </a:pPr>
            <a:r>
              <a:rPr lang="en-US" sz="1400" dirty="0"/>
              <a:t>The information flows easily and mostly unchanged across multiple steps.</a:t>
            </a:r>
          </a:p>
          <a:p>
            <a:pPr marL="285750" indent="-285750">
              <a:buFontTx/>
              <a:buChar char="-"/>
            </a:pPr>
            <a:r>
              <a:rPr lang="en-US" sz="1400" dirty="0"/>
              <a:t>Changes to the memory only happen when determined by the gates.</a:t>
            </a:r>
          </a:p>
          <a:p>
            <a:pPr marL="285750" indent="-285750">
              <a:buFontTx/>
              <a:buChar char="-"/>
            </a:pPr>
            <a:r>
              <a:rPr lang="en-US" sz="1400" dirty="0"/>
              <a:t>The derivative of this is close to 1 (no gradient vanishing or explosion).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9DB9E3AF-6AA6-FA41-9FBF-EBCB8011B143}"/>
              </a:ext>
            </a:extLst>
          </p:cNvPr>
          <p:cNvSpPr/>
          <p:nvPr/>
        </p:nvSpPr>
        <p:spPr>
          <a:xfrm>
            <a:off x="491705" y="3074629"/>
            <a:ext cx="10886537" cy="338547"/>
          </a:xfrm>
          <a:prstGeom prst="round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23766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D93CD194-9B45-8C49-9A32-296344E3DD01}"/>
              </a:ext>
            </a:extLst>
          </p:cNvPr>
          <p:cNvGrpSpPr/>
          <p:nvPr/>
        </p:nvGrpSpPr>
        <p:grpSpPr>
          <a:xfrm>
            <a:off x="465997" y="1767682"/>
            <a:ext cx="2998036" cy="2514701"/>
            <a:chOff x="586596" y="1767681"/>
            <a:chExt cx="2998036" cy="251470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173457B-1191-D940-8A6E-46194CF134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9076" t="4660" r="7749"/>
            <a:stretch/>
          </p:blipFill>
          <p:spPr>
            <a:xfrm>
              <a:off x="586596" y="1767681"/>
              <a:ext cx="2998036" cy="2067137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5DCA157-04F6-AD40-83E1-2AFC6FF415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5176"/>
            <a:stretch/>
          </p:blipFill>
          <p:spPr>
            <a:xfrm>
              <a:off x="809869" y="3834819"/>
              <a:ext cx="2503678" cy="447563"/>
            </a:xfrm>
            <a:prstGeom prst="rect">
              <a:avLst/>
            </a:prstGeom>
          </p:spPr>
        </p:pic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7649CF94-28C9-704B-A474-9DBE7C6B97C1}"/>
              </a:ext>
            </a:extLst>
          </p:cNvPr>
          <p:cNvSpPr txBox="1"/>
          <p:nvPr/>
        </p:nvSpPr>
        <p:spPr>
          <a:xfrm>
            <a:off x="465997" y="329835"/>
            <a:ext cx="2998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1. Decide what to forget</a:t>
            </a:r>
            <a:endParaRPr 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6B828BB-EF75-2E44-8422-595EDA1BC156}"/>
                  </a:ext>
                </a:extLst>
              </p:cNvPr>
              <p:cNvSpPr txBox="1"/>
              <p:nvPr/>
            </p:nvSpPr>
            <p:spPr>
              <a:xfrm>
                <a:off x="465997" y="813575"/>
                <a:ext cx="2998036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A sigmoid learned NN that uses the previous output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sz="1400" dirty="0"/>
                  <a:t> and the current input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400" dirty="0"/>
                  <a:t> to decide which parts of the memory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sz="1400" dirty="0"/>
                  <a:t> must be forgotten.</a:t>
                </a:r>
                <a:endParaRPr lang="en-US" sz="11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6B828BB-EF75-2E44-8422-595EDA1BC1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997" y="813575"/>
                <a:ext cx="2998036" cy="954107"/>
              </a:xfrm>
              <a:prstGeom prst="rect">
                <a:avLst/>
              </a:prstGeom>
              <a:blipFill>
                <a:blip r:embed="rId5"/>
                <a:stretch>
                  <a:fillRect l="-422" b="-6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3C3354F-BA24-C140-873F-BA848EF60D43}"/>
                  </a:ext>
                </a:extLst>
              </p:cNvPr>
              <p:cNvSpPr txBox="1"/>
              <p:nvPr/>
            </p:nvSpPr>
            <p:spPr>
              <a:xfrm>
                <a:off x="465997" y="4339159"/>
                <a:ext cx="2998036" cy="6001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b="0" dirty="0"/>
                  <a:t>For example,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1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=[1, 1, 0, 0]</m:t>
                    </m:r>
                  </m:oMath>
                </a14:m>
                <a:r>
                  <a:rPr lang="en-US" sz="1100" i="1" dirty="0"/>
                  <a:t> </a:t>
                </a:r>
                <a:r>
                  <a:rPr lang="en-US" sz="1100" dirty="0"/>
                  <a:t>this means that the first 2 elements of the vector should be kept and the last 2 forgotten. </a:t>
                </a:r>
                <a:endParaRPr lang="en-US" sz="1100" i="1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3C3354F-BA24-C140-873F-BA848EF60D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997" y="4339159"/>
                <a:ext cx="2998036" cy="600164"/>
              </a:xfrm>
              <a:prstGeom prst="rect">
                <a:avLst/>
              </a:prstGeom>
              <a:blipFill>
                <a:blip r:embed="rId6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TextBox 35">
            <a:extLst>
              <a:ext uri="{FF2B5EF4-FFF2-40B4-BE49-F238E27FC236}">
                <a16:creationId xmlns:a16="http://schemas.microsoft.com/office/drawing/2014/main" id="{DDA61E76-12FE-5841-B11A-A24CC7D69CDF}"/>
              </a:ext>
            </a:extLst>
          </p:cNvPr>
          <p:cNvSpPr txBox="1"/>
          <p:nvPr/>
        </p:nvSpPr>
        <p:spPr>
          <a:xfrm>
            <a:off x="4284623" y="337617"/>
            <a:ext cx="4323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2. Decide what to commit to memory</a:t>
            </a:r>
            <a:endParaRPr 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730F3B9-A16D-B34C-9FF7-0803E53C9F93}"/>
                  </a:ext>
                </a:extLst>
              </p:cNvPr>
              <p:cNvSpPr txBox="1"/>
              <p:nvPr/>
            </p:nvSpPr>
            <p:spPr>
              <a:xfrm>
                <a:off x="4284622" y="813575"/>
                <a:ext cx="4323111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- A learned </a:t>
                </a:r>
                <a:r>
                  <a:rPr lang="en-US" sz="1400" i="1" dirty="0"/>
                  <a:t>tanh </a:t>
                </a:r>
                <a:r>
                  <a:rPr lang="en-US" sz="1400" dirty="0"/>
                  <a:t>NN uses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sz="14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400" dirty="0"/>
                  <a:t> to determine how the memory should be updated.</a:t>
                </a:r>
              </a:p>
              <a:p>
                <a:r>
                  <a:rPr lang="en-US" sz="1400" dirty="0"/>
                  <a:t>- A learned </a:t>
                </a:r>
                <a:r>
                  <a:rPr lang="en-US" sz="1400" i="1" dirty="0"/>
                  <a:t>sigmoid NN</a:t>
                </a:r>
                <a:r>
                  <a:rPr lang="en-US" sz="1400" dirty="0"/>
                  <a:t> uses the same inputs to determine which parts of the memory must be updated.</a:t>
                </a: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730F3B9-A16D-B34C-9FF7-0803E53C9F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4622" y="813575"/>
                <a:ext cx="4323111" cy="954107"/>
              </a:xfrm>
              <a:prstGeom prst="rect">
                <a:avLst/>
              </a:prstGeom>
              <a:blipFill>
                <a:blip r:embed="rId7"/>
                <a:stretch>
                  <a:fillRect b="-6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B77AF871-5EC2-0249-ADD0-A9D4ACF7708B}"/>
              </a:ext>
            </a:extLst>
          </p:cNvPr>
          <p:cNvGrpSpPr/>
          <p:nvPr/>
        </p:nvGrpSpPr>
        <p:grpSpPr>
          <a:xfrm>
            <a:off x="4715291" y="1949456"/>
            <a:ext cx="2761417" cy="2389703"/>
            <a:chOff x="4715291" y="1892680"/>
            <a:chExt cx="2761417" cy="2389703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293F9B4-8DF0-1947-B971-203A41F7BAF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715291" y="1892680"/>
              <a:ext cx="2761417" cy="1817139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7C851A8F-6F6D-6B42-BBA1-5A1D8C9738B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027152" y="3677376"/>
              <a:ext cx="2137693" cy="605007"/>
            </a:xfrm>
            <a:prstGeom prst="rect">
              <a:avLst/>
            </a:prstGeom>
          </p:spPr>
        </p:pic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95B23FF-8179-9A49-89B8-CE581D27F37B}"/>
                  </a:ext>
                </a:extLst>
              </p:cNvPr>
              <p:cNvSpPr txBox="1"/>
              <p:nvPr/>
            </p:nvSpPr>
            <p:spPr>
              <a:xfrm>
                <a:off x="4284622" y="4422807"/>
                <a:ext cx="4323111" cy="11116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b="0" dirty="0"/>
                  <a:t>For example,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1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=[0, 0, 1, 1]</m:t>
                    </m:r>
                  </m:oMath>
                </a14:m>
                <a:r>
                  <a:rPr lang="en-US" sz="1100" i="1" dirty="0"/>
                  <a:t> </a:t>
                </a:r>
                <a:r>
                  <a:rPr lang="en-US" sz="1100" dirty="0"/>
                  <a:t>and</a:t>
                </a:r>
                <a:r>
                  <a:rPr lang="en-US" sz="1100" i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1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acc>
                      </m:e>
                      <m:sub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100" i="1">
                        <a:latin typeface="Cambria Math" panose="02040503050406030204" pitchFamily="18" charset="0"/>
                      </a:rPr>
                      <m:t>=[</m:t>
                    </m:r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−1, 0.2, 0.4, 1]</m:t>
                    </m:r>
                    <m:r>
                      <a:rPr lang="en-US" sz="11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100" dirty="0"/>
                  <a:t> this means that the memory  positions 3 and 4 must have 0.4 and 1 added to them.</a:t>
                </a:r>
              </a:p>
              <a:p>
                <a:br>
                  <a:rPr lang="en-US" sz="1100" dirty="0"/>
                </a:br>
                <a:r>
                  <a:rPr lang="en-US" sz="1100" dirty="0"/>
                  <a:t>Note that this decision of which parts of the memory to update is independent from the previous one. There are some LSTM variants where this decisions are coupled.</a:t>
                </a:r>
              </a:p>
            </p:txBody>
          </p:sp>
        </mc:Choice>
        <mc:Fallback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95B23FF-8179-9A49-89B8-CE581D27F3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4622" y="4422807"/>
                <a:ext cx="4323111" cy="1111651"/>
              </a:xfrm>
              <a:prstGeom prst="rect">
                <a:avLst/>
              </a:prstGeom>
              <a:blipFill>
                <a:blip r:embed="rId10"/>
                <a:stretch>
                  <a:fillRect b="-2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215482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>
            <a:extLst>
              <a:ext uri="{FF2B5EF4-FFF2-40B4-BE49-F238E27FC236}">
                <a16:creationId xmlns:a16="http://schemas.microsoft.com/office/drawing/2014/main" id="{7649CF94-28C9-704B-A474-9DBE7C6B97C1}"/>
              </a:ext>
            </a:extLst>
          </p:cNvPr>
          <p:cNvSpPr txBox="1"/>
          <p:nvPr/>
        </p:nvSpPr>
        <p:spPr>
          <a:xfrm>
            <a:off x="465997" y="329835"/>
            <a:ext cx="2998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 3. Commit to memory</a:t>
            </a:r>
            <a:endParaRPr 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6B828BB-EF75-2E44-8422-595EDA1BC156}"/>
                  </a:ext>
                </a:extLst>
              </p:cNvPr>
              <p:cNvSpPr txBox="1"/>
              <p:nvPr/>
            </p:nvSpPr>
            <p:spPr>
              <a:xfrm>
                <a:off x="465997" y="813575"/>
                <a:ext cx="299803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Get a new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400" dirty="0"/>
                  <a:t> by modifying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sz="1400" dirty="0"/>
                  <a:t> based on the previous steps.  </a:t>
                </a:r>
                <a:endParaRPr lang="en-US" sz="11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6B828BB-EF75-2E44-8422-595EDA1BC1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997" y="813575"/>
                <a:ext cx="2998036" cy="523220"/>
              </a:xfrm>
              <a:prstGeom prst="rect">
                <a:avLst/>
              </a:prstGeom>
              <a:blipFill>
                <a:blip r:embed="rId3"/>
                <a:stretch>
                  <a:fillRect l="-422" b="-1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TextBox 35">
            <a:extLst>
              <a:ext uri="{FF2B5EF4-FFF2-40B4-BE49-F238E27FC236}">
                <a16:creationId xmlns:a16="http://schemas.microsoft.com/office/drawing/2014/main" id="{DDA61E76-12FE-5841-B11A-A24CC7D69CDF}"/>
              </a:ext>
            </a:extLst>
          </p:cNvPr>
          <p:cNvSpPr txBox="1"/>
          <p:nvPr/>
        </p:nvSpPr>
        <p:spPr>
          <a:xfrm>
            <a:off x="4284623" y="337617"/>
            <a:ext cx="5921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4. Calculate the step output from the updated memory</a:t>
            </a:r>
            <a:endParaRPr 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730F3B9-A16D-B34C-9FF7-0803E53C9F93}"/>
                  </a:ext>
                </a:extLst>
              </p:cNvPr>
              <p:cNvSpPr txBox="1"/>
              <p:nvPr/>
            </p:nvSpPr>
            <p:spPr>
              <a:xfrm>
                <a:off x="4284621" y="813575"/>
                <a:ext cx="5921012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Tx/>
                  <a:buChar char="-"/>
                </a:pPr>
                <a:r>
                  <a:rPr lang="en-US" sz="1400" dirty="0"/>
                  <a:t>A pointwise </a:t>
                </a:r>
                <a:r>
                  <a:rPr lang="en-US" sz="1400" i="1" dirty="0"/>
                  <a:t>tanh</a:t>
                </a:r>
                <a:r>
                  <a:rPr lang="en-US" sz="1400" dirty="0"/>
                  <a:t> is used to map the updated memory between -1 and 1.</a:t>
                </a:r>
              </a:p>
              <a:p>
                <a:pPr marL="285750" indent="-285750">
                  <a:buFontTx/>
                  <a:buChar char="-"/>
                </a:pPr>
                <a:r>
                  <a:rPr lang="en-US" sz="1400" dirty="0"/>
                  <a:t>A learned </a:t>
                </a:r>
                <a:r>
                  <a:rPr lang="en-US" sz="1400" i="1" dirty="0"/>
                  <a:t>sigmoid NN</a:t>
                </a:r>
                <a:r>
                  <a:rPr lang="en-US" sz="1400" dirty="0"/>
                  <a:t> uses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sz="14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400" i="1"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r>
                  <a:rPr lang="en-US" sz="1400" dirty="0"/>
                  <a:t>to determine which parts of the updated memory must be used for the output.</a:t>
                </a: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730F3B9-A16D-B34C-9FF7-0803E53C9F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4621" y="813575"/>
                <a:ext cx="5921012" cy="738664"/>
              </a:xfrm>
              <a:prstGeom prst="rect">
                <a:avLst/>
              </a:prstGeom>
              <a:blipFill>
                <a:blip r:embed="rId4"/>
                <a:stretch>
                  <a:fillRect b="-8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9ABFB345-98D0-7E4C-B1FA-71F67E017D43}"/>
              </a:ext>
            </a:extLst>
          </p:cNvPr>
          <p:cNvGrpSpPr/>
          <p:nvPr/>
        </p:nvGrpSpPr>
        <p:grpSpPr>
          <a:xfrm>
            <a:off x="465997" y="1451203"/>
            <a:ext cx="2761417" cy="2282753"/>
            <a:chOff x="465997" y="1451203"/>
            <a:chExt cx="2761417" cy="2282753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A7B6378F-8F5B-E648-8EE4-833770A92E3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65997" y="1451203"/>
              <a:ext cx="2761417" cy="1703006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F7395CA5-DEC7-0042-AFF6-5B5CC9E6CED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59443" y="3207348"/>
              <a:ext cx="2374523" cy="526608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D8EBB91-211D-C046-9FF8-33CF09D272A1}"/>
              </a:ext>
            </a:extLst>
          </p:cNvPr>
          <p:cNvGrpSpPr/>
          <p:nvPr/>
        </p:nvGrpSpPr>
        <p:grpSpPr>
          <a:xfrm>
            <a:off x="5925420" y="1658865"/>
            <a:ext cx="2448929" cy="2494997"/>
            <a:chOff x="5020612" y="2320795"/>
            <a:chExt cx="2448929" cy="2494997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234F883B-A4CC-274B-8366-29AAA08229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020612" y="2320795"/>
              <a:ext cx="2448929" cy="1623524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27854DE-B821-DB42-9730-BC694A55DD7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155613" y="3831418"/>
              <a:ext cx="2286538" cy="984374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67908CB5-F6C2-FB40-9E93-2945891B6C84}"/>
              </a:ext>
            </a:extLst>
          </p:cNvPr>
          <p:cNvSpPr txBox="1"/>
          <p:nvPr/>
        </p:nvSpPr>
        <p:spPr>
          <a:xfrm>
            <a:off x="4284621" y="4005234"/>
            <a:ext cx="59210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0" dirty="0"/>
              <a:t>Not everything that is flowing through Ct is relevant for the output of a step.  </a:t>
            </a:r>
            <a:br>
              <a:rPr lang="en-US" sz="1100" b="0" dirty="0"/>
            </a:br>
            <a:br>
              <a:rPr lang="en-US" sz="1100" b="0" dirty="0"/>
            </a:br>
            <a:r>
              <a:rPr lang="en-US" sz="1100" b="0" dirty="0"/>
              <a:t>For example, </a:t>
            </a:r>
            <a:r>
              <a:rPr lang="en-US" sz="1100" dirty="0"/>
              <a:t>in an NLP problem, if </a:t>
            </a:r>
            <a:r>
              <a:rPr lang="en-US" sz="1100" i="1" dirty="0"/>
              <a:t>xt</a:t>
            </a:r>
            <a:r>
              <a:rPr lang="en-US" sz="1100" dirty="0"/>
              <a:t> is a subject, this step might decide to output if the subject is singular or plural to inform the conjugation of the verb that might come in the following step.</a:t>
            </a:r>
          </a:p>
        </p:txBody>
      </p:sp>
    </p:spTree>
    <p:extLst>
      <p:ext uri="{BB962C8B-B14F-4D97-AF65-F5344CB8AC3E}">
        <p14:creationId xmlns:p14="http://schemas.microsoft.com/office/powerpoint/2010/main" val="28803648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C843130-FB4C-1042-A03D-0FDDBB633D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663537"/>
              </p:ext>
            </p:extLst>
          </p:nvPr>
        </p:nvGraphicFramePr>
        <p:xfrm>
          <a:off x="367586" y="894327"/>
          <a:ext cx="1779711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93237">
                  <a:extLst>
                    <a:ext uri="{9D8B030D-6E8A-4147-A177-3AD203B41FA5}">
                      <a16:colId xmlns:a16="http://schemas.microsoft.com/office/drawing/2014/main" val="53436021"/>
                    </a:ext>
                  </a:extLst>
                </a:gridCol>
                <a:gridCol w="593237">
                  <a:extLst>
                    <a:ext uri="{9D8B030D-6E8A-4147-A177-3AD203B41FA5}">
                      <a16:colId xmlns:a16="http://schemas.microsoft.com/office/drawing/2014/main" val="303161012"/>
                    </a:ext>
                  </a:extLst>
                </a:gridCol>
                <a:gridCol w="593237">
                  <a:extLst>
                    <a:ext uri="{9D8B030D-6E8A-4147-A177-3AD203B41FA5}">
                      <a16:colId xmlns:a16="http://schemas.microsoft.com/office/drawing/2014/main" val="29508466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0.1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0.33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746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0.2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0.1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0.4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70444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0.79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0.2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0.4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75697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0.2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0.55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0.2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0965475"/>
                  </a:ext>
                </a:extLst>
              </a:tr>
            </a:tbl>
          </a:graphicData>
        </a:graphic>
      </p:graphicFrame>
      <p:graphicFrame>
        <p:nvGraphicFramePr>
          <p:cNvPr id="30" name="Table 29">
            <a:extLst>
              <a:ext uri="{FF2B5EF4-FFF2-40B4-BE49-F238E27FC236}">
                <a16:creationId xmlns:a16="http://schemas.microsoft.com/office/drawing/2014/main" id="{1F67F09E-F748-3C46-9336-D5C4A18AA6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2579765"/>
              </p:ext>
            </p:extLst>
          </p:nvPr>
        </p:nvGraphicFramePr>
        <p:xfrm>
          <a:off x="875871" y="1170248"/>
          <a:ext cx="1779711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93237">
                  <a:extLst>
                    <a:ext uri="{9D8B030D-6E8A-4147-A177-3AD203B41FA5}">
                      <a16:colId xmlns:a16="http://schemas.microsoft.com/office/drawing/2014/main" val="53436021"/>
                    </a:ext>
                  </a:extLst>
                </a:gridCol>
                <a:gridCol w="593237">
                  <a:extLst>
                    <a:ext uri="{9D8B030D-6E8A-4147-A177-3AD203B41FA5}">
                      <a16:colId xmlns:a16="http://schemas.microsoft.com/office/drawing/2014/main" val="303161012"/>
                    </a:ext>
                  </a:extLst>
                </a:gridCol>
                <a:gridCol w="593237">
                  <a:extLst>
                    <a:ext uri="{9D8B030D-6E8A-4147-A177-3AD203B41FA5}">
                      <a16:colId xmlns:a16="http://schemas.microsoft.com/office/drawing/2014/main" val="29508466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0.2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0.33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746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0.4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0.1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0.4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70444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0.99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0.2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0.4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75697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0.2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0.55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0.2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0965475"/>
                  </a:ext>
                </a:extLst>
              </a:tr>
            </a:tbl>
          </a:graphicData>
        </a:graphic>
      </p:graphicFrame>
      <p:graphicFrame>
        <p:nvGraphicFramePr>
          <p:cNvPr id="32" name="Table 31">
            <a:extLst>
              <a:ext uri="{FF2B5EF4-FFF2-40B4-BE49-F238E27FC236}">
                <a16:creationId xmlns:a16="http://schemas.microsoft.com/office/drawing/2014/main" id="{A9D04808-531E-E74B-A9CF-89816FD4B7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1092300"/>
              </p:ext>
            </p:extLst>
          </p:nvPr>
        </p:nvGraphicFramePr>
        <p:xfrm>
          <a:off x="1348341" y="1446169"/>
          <a:ext cx="1779711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93237">
                  <a:extLst>
                    <a:ext uri="{9D8B030D-6E8A-4147-A177-3AD203B41FA5}">
                      <a16:colId xmlns:a16="http://schemas.microsoft.com/office/drawing/2014/main" val="53436021"/>
                    </a:ext>
                  </a:extLst>
                </a:gridCol>
                <a:gridCol w="593237">
                  <a:extLst>
                    <a:ext uri="{9D8B030D-6E8A-4147-A177-3AD203B41FA5}">
                      <a16:colId xmlns:a16="http://schemas.microsoft.com/office/drawing/2014/main" val="303161012"/>
                    </a:ext>
                  </a:extLst>
                </a:gridCol>
                <a:gridCol w="593237">
                  <a:extLst>
                    <a:ext uri="{9D8B030D-6E8A-4147-A177-3AD203B41FA5}">
                      <a16:colId xmlns:a16="http://schemas.microsoft.com/office/drawing/2014/main" val="29508466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0.3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0.33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746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0.5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0.1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0.4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70444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0.09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0.2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0.4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75697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0.2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0.55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0.2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0965475"/>
                  </a:ext>
                </a:extLst>
              </a:tr>
            </a:tbl>
          </a:graphicData>
        </a:graphic>
      </p:graphicFrame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49483343-EE0A-F143-8752-82CA6CD9E3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0485338"/>
              </p:ext>
            </p:extLst>
          </p:nvPr>
        </p:nvGraphicFramePr>
        <p:xfrm>
          <a:off x="1820811" y="1698080"/>
          <a:ext cx="1779711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93237">
                  <a:extLst>
                    <a:ext uri="{9D8B030D-6E8A-4147-A177-3AD203B41FA5}">
                      <a16:colId xmlns:a16="http://schemas.microsoft.com/office/drawing/2014/main" val="53436021"/>
                    </a:ext>
                  </a:extLst>
                </a:gridCol>
                <a:gridCol w="593237">
                  <a:extLst>
                    <a:ext uri="{9D8B030D-6E8A-4147-A177-3AD203B41FA5}">
                      <a16:colId xmlns:a16="http://schemas.microsoft.com/office/drawing/2014/main" val="303161012"/>
                    </a:ext>
                  </a:extLst>
                </a:gridCol>
                <a:gridCol w="593237">
                  <a:extLst>
                    <a:ext uri="{9D8B030D-6E8A-4147-A177-3AD203B41FA5}">
                      <a16:colId xmlns:a16="http://schemas.microsoft.com/office/drawing/2014/main" val="29508466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the</a:t>
                      </a:r>
                    </a:p>
                  </a:txBody>
                  <a:tcPr anchor="ctr"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black</a:t>
                      </a:r>
                    </a:p>
                  </a:txBody>
                  <a:tcPr anchor="ctr"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cat</a:t>
                      </a:r>
                    </a:p>
                  </a:txBody>
                  <a:tcPr anchor="ctr"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746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the</a:t>
                      </a:r>
                    </a:p>
                  </a:txBody>
                  <a:tcPr anchor="ctr"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brow</a:t>
                      </a:r>
                    </a:p>
                  </a:txBody>
                  <a:tcPr anchor="ctr"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fox</a:t>
                      </a:r>
                    </a:p>
                  </a:txBody>
                  <a:tcPr anchor="ctr"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70444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</a:t>
                      </a:r>
                    </a:p>
                  </a:txBody>
                  <a:tcPr anchor="ctr"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red</a:t>
                      </a:r>
                    </a:p>
                  </a:txBody>
                  <a:tcPr anchor="ctr"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dog</a:t>
                      </a:r>
                    </a:p>
                  </a:txBody>
                  <a:tcPr anchor="ctr"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75697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some</a:t>
                      </a:r>
                    </a:p>
                  </a:txBody>
                  <a:tcPr anchor="ctr"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other</a:t>
                      </a:r>
                    </a:p>
                  </a:txBody>
                  <a:tcPr anchor="ctr"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stuff</a:t>
                      </a:r>
                    </a:p>
                  </a:txBody>
                  <a:tcPr anchor="ctr"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0965475"/>
                  </a:ext>
                </a:extLst>
              </a:tr>
            </a:tbl>
          </a:graphicData>
        </a:graphic>
      </p:graphicFrame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192AF6A-3BE6-F949-A569-2448785C68AC}"/>
              </a:ext>
            </a:extLst>
          </p:cNvPr>
          <p:cNvCxnSpPr>
            <a:cxnSpLocks/>
          </p:cNvCxnSpPr>
          <p:nvPr/>
        </p:nvCxnSpPr>
        <p:spPr>
          <a:xfrm>
            <a:off x="3762196" y="1698080"/>
            <a:ext cx="0" cy="162193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9B42C34-076F-6E42-8E74-A36C9857E55B}"/>
              </a:ext>
            </a:extLst>
          </p:cNvPr>
          <p:cNvCxnSpPr>
            <a:cxnSpLocks/>
          </p:cNvCxnSpPr>
          <p:nvPr/>
        </p:nvCxnSpPr>
        <p:spPr>
          <a:xfrm>
            <a:off x="1820811" y="3399509"/>
            <a:ext cx="177971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5FFD2D5-A994-7543-AC47-A2509C464C69}"/>
              </a:ext>
            </a:extLst>
          </p:cNvPr>
          <p:cNvCxnSpPr>
            <a:cxnSpLocks/>
          </p:cNvCxnSpPr>
          <p:nvPr/>
        </p:nvCxnSpPr>
        <p:spPr>
          <a:xfrm flipH="1" flipV="1">
            <a:off x="2524730" y="669745"/>
            <a:ext cx="1206644" cy="82193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6410C03B-C138-E746-8ACC-DDEB204DDD6A}"/>
              </a:ext>
            </a:extLst>
          </p:cNvPr>
          <p:cNvSpPr txBox="1"/>
          <p:nvPr/>
        </p:nvSpPr>
        <p:spPr>
          <a:xfrm>
            <a:off x="1801185" y="3516615"/>
            <a:ext cx="187696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3 time-steps per sample in this batch 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4BD31EA-F320-7944-A190-2DAC489AD678}"/>
              </a:ext>
            </a:extLst>
          </p:cNvPr>
          <p:cNvSpPr txBox="1"/>
          <p:nvPr/>
        </p:nvSpPr>
        <p:spPr>
          <a:xfrm>
            <a:off x="3923871" y="2247436"/>
            <a:ext cx="18769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This batch has 4 training samples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09A0863-0928-4A45-BC60-DDF33EAC491E}"/>
              </a:ext>
            </a:extLst>
          </p:cNvPr>
          <p:cNvSpPr txBox="1"/>
          <p:nvPr/>
        </p:nvSpPr>
        <p:spPr>
          <a:xfrm>
            <a:off x="3297902" y="207361"/>
            <a:ext cx="311317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All batches use 3 features per time step (i.e. in case of NLP problems, word embeddings of size 3)</a:t>
            </a:r>
          </a:p>
        </p:txBody>
      </p:sp>
      <p:graphicFrame>
        <p:nvGraphicFramePr>
          <p:cNvPr id="58" name="Table 57">
            <a:extLst>
              <a:ext uri="{FF2B5EF4-FFF2-40B4-BE49-F238E27FC236}">
                <a16:creationId xmlns:a16="http://schemas.microsoft.com/office/drawing/2014/main" id="{8E828946-7BEA-7943-92BD-056ECE8228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2407245"/>
              </p:ext>
            </p:extLst>
          </p:nvPr>
        </p:nvGraphicFramePr>
        <p:xfrm>
          <a:off x="5921197" y="3884801"/>
          <a:ext cx="1779712" cy="797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4928">
                  <a:extLst>
                    <a:ext uri="{9D8B030D-6E8A-4147-A177-3AD203B41FA5}">
                      <a16:colId xmlns:a16="http://schemas.microsoft.com/office/drawing/2014/main" val="53436021"/>
                    </a:ext>
                  </a:extLst>
                </a:gridCol>
                <a:gridCol w="444928">
                  <a:extLst>
                    <a:ext uri="{9D8B030D-6E8A-4147-A177-3AD203B41FA5}">
                      <a16:colId xmlns:a16="http://schemas.microsoft.com/office/drawing/2014/main" val="303161012"/>
                    </a:ext>
                  </a:extLst>
                </a:gridCol>
                <a:gridCol w="444928">
                  <a:extLst>
                    <a:ext uri="{9D8B030D-6E8A-4147-A177-3AD203B41FA5}">
                      <a16:colId xmlns:a16="http://schemas.microsoft.com/office/drawing/2014/main" val="2950846653"/>
                    </a:ext>
                  </a:extLst>
                </a:gridCol>
                <a:gridCol w="444928">
                  <a:extLst>
                    <a:ext uri="{9D8B030D-6E8A-4147-A177-3AD203B41FA5}">
                      <a16:colId xmlns:a16="http://schemas.microsoft.com/office/drawing/2014/main" val="18413754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0.7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0.2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0.4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0.1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75697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0.2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0.55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0.2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0965475"/>
                  </a:ext>
                </a:extLst>
              </a:tr>
            </a:tbl>
          </a:graphicData>
        </a:graphic>
      </p:graphicFrame>
      <p:graphicFrame>
        <p:nvGraphicFramePr>
          <p:cNvPr id="59" name="Table 58">
            <a:extLst>
              <a:ext uri="{FF2B5EF4-FFF2-40B4-BE49-F238E27FC236}">
                <a16:creationId xmlns:a16="http://schemas.microsoft.com/office/drawing/2014/main" id="{4D95566A-78EE-0445-B409-9912045DF8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7547347"/>
              </p:ext>
            </p:extLst>
          </p:nvPr>
        </p:nvGraphicFramePr>
        <p:xfrm>
          <a:off x="6429482" y="4160722"/>
          <a:ext cx="1779712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4928">
                  <a:extLst>
                    <a:ext uri="{9D8B030D-6E8A-4147-A177-3AD203B41FA5}">
                      <a16:colId xmlns:a16="http://schemas.microsoft.com/office/drawing/2014/main" val="53436021"/>
                    </a:ext>
                  </a:extLst>
                </a:gridCol>
                <a:gridCol w="444928">
                  <a:extLst>
                    <a:ext uri="{9D8B030D-6E8A-4147-A177-3AD203B41FA5}">
                      <a16:colId xmlns:a16="http://schemas.microsoft.com/office/drawing/2014/main" val="303161012"/>
                    </a:ext>
                  </a:extLst>
                </a:gridCol>
                <a:gridCol w="444928">
                  <a:extLst>
                    <a:ext uri="{9D8B030D-6E8A-4147-A177-3AD203B41FA5}">
                      <a16:colId xmlns:a16="http://schemas.microsoft.com/office/drawing/2014/main" val="2950846653"/>
                    </a:ext>
                  </a:extLst>
                </a:gridCol>
                <a:gridCol w="444928">
                  <a:extLst>
                    <a:ext uri="{9D8B030D-6E8A-4147-A177-3AD203B41FA5}">
                      <a16:colId xmlns:a16="http://schemas.microsoft.com/office/drawing/2014/main" val="23440901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0.2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0.3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0.5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746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0.4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0.1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0.4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7044494"/>
                  </a:ext>
                </a:extLst>
              </a:tr>
            </a:tbl>
          </a:graphicData>
        </a:graphic>
      </p:graphicFrame>
      <p:graphicFrame>
        <p:nvGraphicFramePr>
          <p:cNvPr id="60" name="Table 59">
            <a:extLst>
              <a:ext uri="{FF2B5EF4-FFF2-40B4-BE49-F238E27FC236}">
                <a16:creationId xmlns:a16="http://schemas.microsoft.com/office/drawing/2014/main" id="{CE9A3B1E-7B77-A74C-A4CD-9EE712EC3B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0706832"/>
              </p:ext>
            </p:extLst>
          </p:nvPr>
        </p:nvGraphicFramePr>
        <p:xfrm>
          <a:off x="6901952" y="4436643"/>
          <a:ext cx="1779712" cy="797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4928">
                  <a:extLst>
                    <a:ext uri="{9D8B030D-6E8A-4147-A177-3AD203B41FA5}">
                      <a16:colId xmlns:a16="http://schemas.microsoft.com/office/drawing/2014/main" val="53436021"/>
                    </a:ext>
                  </a:extLst>
                </a:gridCol>
                <a:gridCol w="444928">
                  <a:extLst>
                    <a:ext uri="{9D8B030D-6E8A-4147-A177-3AD203B41FA5}">
                      <a16:colId xmlns:a16="http://schemas.microsoft.com/office/drawing/2014/main" val="303161012"/>
                    </a:ext>
                  </a:extLst>
                </a:gridCol>
                <a:gridCol w="444928">
                  <a:extLst>
                    <a:ext uri="{9D8B030D-6E8A-4147-A177-3AD203B41FA5}">
                      <a16:colId xmlns:a16="http://schemas.microsoft.com/office/drawing/2014/main" val="2950846653"/>
                    </a:ext>
                  </a:extLst>
                </a:gridCol>
                <a:gridCol w="444928">
                  <a:extLst>
                    <a:ext uri="{9D8B030D-6E8A-4147-A177-3AD203B41FA5}">
                      <a16:colId xmlns:a16="http://schemas.microsoft.com/office/drawing/2014/main" val="25017471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0.3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0.33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0.6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746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0.5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0.1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0.4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7044494"/>
                  </a:ext>
                </a:extLst>
              </a:tr>
            </a:tbl>
          </a:graphicData>
        </a:graphic>
      </p:graphicFrame>
      <p:graphicFrame>
        <p:nvGraphicFramePr>
          <p:cNvPr id="61" name="Table 60">
            <a:extLst>
              <a:ext uri="{FF2B5EF4-FFF2-40B4-BE49-F238E27FC236}">
                <a16:creationId xmlns:a16="http://schemas.microsoft.com/office/drawing/2014/main" id="{19D23717-603C-D048-AA5D-881E7FBF53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9494143"/>
              </p:ext>
            </p:extLst>
          </p:nvPr>
        </p:nvGraphicFramePr>
        <p:xfrm>
          <a:off x="7374422" y="4688554"/>
          <a:ext cx="1779712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4928">
                  <a:extLst>
                    <a:ext uri="{9D8B030D-6E8A-4147-A177-3AD203B41FA5}">
                      <a16:colId xmlns:a16="http://schemas.microsoft.com/office/drawing/2014/main" val="53436021"/>
                    </a:ext>
                  </a:extLst>
                </a:gridCol>
                <a:gridCol w="444928">
                  <a:extLst>
                    <a:ext uri="{9D8B030D-6E8A-4147-A177-3AD203B41FA5}">
                      <a16:colId xmlns:a16="http://schemas.microsoft.com/office/drawing/2014/main" val="303161012"/>
                    </a:ext>
                  </a:extLst>
                </a:gridCol>
                <a:gridCol w="444928">
                  <a:extLst>
                    <a:ext uri="{9D8B030D-6E8A-4147-A177-3AD203B41FA5}">
                      <a16:colId xmlns:a16="http://schemas.microsoft.com/office/drawing/2014/main" val="2950846653"/>
                    </a:ext>
                  </a:extLst>
                </a:gridCol>
                <a:gridCol w="444928">
                  <a:extLst>
                    <a:ext uri="{9D8B030D-6E8A-4147-A177-3AD203B41FA5}">
                      <a16:colId xmlns:a16="http://schemas.microsoft.com/office/drawing/2014/main" val="20102747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</a:t>
                      </a:r>
                    </a:p>
                  </a:txBody>
                  <a:tcPr anchor="ctr"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man</a:t>
                      </a:r>
                    </a:p>
                  </a:txBody>
                  <a:tcPr anchor="ctr"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</a:t>
                      </a:r>
                    </a:p>
                  </a:txBody>
                  <a:tcPr anchor="ctr"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red</a:t>
                      </a:r>
                    </a:p>
                  </a:txBody>
                  <a:tcPr anchor="ctr"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746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the</a:t>
                      </a:r>
                    </a:p>
                  </a:txBody>
                  <a:tcPr anchor="ctr"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fan</a:t>
                      </a:r>
                    </a:p>
                  </a:txBody>
                  <a:tcPr anchor="ctr"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is</a:t>
                      </a:r>
                    </a:p>
                  </a:txBody>
                  <a:tcPr anchor="ctr"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bad</a:t>
                      </a:r>
                    </a:p>
                  </a:txBody>
                  <a:tcPr anchor="ctr"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7044494"/>
                  </a:ext>
                </a:extLst>
              </a:tr>
            </a:tbl>
          </a:graphicData>
        </a:graphic>
      </p:graphicFrame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6E5FD9FA-A1AA-BD44-99BF-9FB0932DC66D}"/>
              </a:ext>
            </a:extLst>
          </p:cNvPr>
          <p:cNvCxnSpPr>
            <a:cxnSpLocks/>
          </p:cNvCxnSpPr>
          <p:nvPr/>
        </p:nvCxnSpPr>
        <p:spPr>
          <a:xfrm>
            <a:off x="9315807" y="4688554"/>
            <a:ext cx="0" cy="74168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0AB65E03-51C3-784F-B3ED-47047C61AA3E}"/>
              </a:ext>
            </a:extLst>
          </p:cNvPr>
          <p:cNvCxnSpPr>
            <a:cxnSpLocks/>
          </p:cNvCxnSpPr>
          <p:nvPr/>
        </p:nvCxnSpPr>
        <p:spPr>
          <a:xfrm>
            <a:off x="7390738" y="5596239"/>
            <a:ext cx="177971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681B0D5B-733B-D344-B2B5-9EF24CECB1FE}"/>
              </a:ext>
            </a:extLst>
          </p:cNvPr>
          <p:cNvCxnSpPr>
            <a:cxnSpLocks/>
          </p:cNvCxnSpPr>
          <p:nvPr/>
        </p:nvCxnSpPr>
        <p:spPr>
          <a:xfrm flipH="1" flipV="1">
            <a:off x="8078341" y="3660219"/>
            <a:ext cx="1206644" cy="82193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6913B564-8266-214D-815C-F06E68F06D41}"/>
              </a:ext>
            </a:extLst>
          </p:cNvPr>
          <p:cNvSpPr txBox="1"/>
          <p:nvPr/>
        </p:nvSpPr>
        <p:spPr>
          <a:xfrm>
            <a:off x="7371112" y="5713345"/>
            <a:ext cx="187696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4 time-steps per sample in this batch 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CF094234-5AC9-C444-B083-C249665EAFB5}"/>
              </a:ext>
            </a:extLst>
          </p:cNvPr>
          <p:cNvSpPr txBox="1"/>
          <p:nvPr/>
        </p:nvSpPr>
        <p:spPr>
          <a:xfrm>
            <a:off x="9469617" y="4710983"/>
            <a:ext cx="18769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This batch has 2 training samples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95010269-8604-BD46-B9F0-4EF88EBB44F2}"/>
              </a:ext>
            </a:extLst>
          </p:cNvPr>
          <p:cNvSpPr txBox="1"/>
          <p:nvPr/>
        </p:nvSpPr>
        <p:spPr>
          <a:xfrm>
            <a:off x="8851513" y="3197835"/>
            <a:ext cx="311317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All batches uses 3 features per time step (i.e. in case of NLP problems, word embeddings of size 3)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F15A2027-D26F-CD47-9598-A63529811CD2}"/>
              </a:ext>
            </a:extLst>
          </p:cNvPr>
          <p:cNvSpPr txBox="1"/>
          <p:nvPr/>
        </p:nvSpPr>
        <p:spPr>
          <a:xfrm>
            <a:off x="747262" y="4386157"/>
            <a:ext cx="38166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Consolas" panose="020B0609020204030204" pitchFamily="49" charset="0"/>
                <a:cs typeface="Consolas" panose="020B0609020204030204" pitchFamily="49" charset="0"/>
              </a:rPr>
              <a:t>Batch 1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B9CB57F4-A7E7-3A4F-A00D-0D1002F35AE9}"/>
              </a:ext>
            </a:extLst>
          </p:cNvPr>
          <p:cNvSpPr txBox="1"/>
          <p:nvPr/>
        </p:nvSpPr>
        <p:spPr>
          <a:xfrm>
            <a:off x="6411074" y="2344754"/>
            <a:ext cx="38166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Consolas" panose="020B0609020204030204" pitchFamily="49" charset="0"/>
                <a:cs typeface="Consolas" panose="020B0609020204030204" pitchFamily="49" charset="0"/>
              </a:rPr>
              <a:t>Batch 2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24E74BD4-2DC1-E64C-B915-2836F2022A10}"/>
              </a:ext>
            </a:extLst>
          </p:cNvPr>
          <p:cNvSpPr/>
          <p:nvPr/>
        </p:nvSpPr>
        <p:spPr>
          <a:xfrm>
            <a:off x="584201" y="5407980"/>
            <a:ext cx="291670" cy="29085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99BFC6FF-CBD9-9A4B-93F8-4691234344C8}"/>
              </a:ext>
            </a:extLst>
          </p:cNvPr>
          <p:cNvSpPr txBox="1"/>
          <p:nvPr/>
        </p:nvSpPr>
        <p:spPr>
          <a:xfrm>
            <a:off x="966771" y="5290485"/>
            <a:ext cx="39325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Not part of the actual input, just there to help the example make sense</a:t>
            </a:r>
          </a:p>
        </p:txBody>
      </p:sp>
    </p:spTree>
    <p:extLst>
      <p:ext uri="{BB962C8B-B14F-4D97-AF65-F5344CB8AC3E}">
        <p14:creationId xmlns:p14="http://schemas.microsoft.com/office/powerpoint/2010/main" val="29879633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27644</TotalTime>
  <Words>759</Words>
  <Application>Microsoft Macintosh PowerPoint</Application>
  <PresentationFormat>Widescreen</PresentationFormat>
  <Paragraphs>159</Paragraphs>
  <Slides>10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Calibri</vt:lpstr>
      <vt:lpstr>Calibri Light</vt:lpstr>
      <vt:lpstr>Cambria Math</vt:lpstr>
      <vt:lpstr>Consolas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Sergio Rodriguez</dc:creator>
  <cp:lastModifiedBy>Sergio Rodriguez</cp:lastModifiedBy>
  <cp:revision>37</cp:revision>
  <dcterms:created xsi:type="dcterms:W3CDTF">2020-05-02T10:48:06Z</dcterms:created>
  <dcterms:modified xsi:type="dcterms:W3CDTF">2020-07-26T12:24:20Z</dcterms:modified>
</cp:coreProperties>
</file>